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3"/>
  </p:notesMasterIdLst>
  <p:sldIdLst>
    <p:sldId id="256" r:id="rId2"/>
    <p:sldId id="259" r:id="rId3"/>
    <p:sldId id="260" r:id="rId4"/>
    <p:sldId id="261" r:id="rId5"/>
    <p:sldId id="262" r:id="rId6"/>
    <p:sldId id="263" r:id="rId7"/>
    <p:sldId id="270" r:id="rId8"/>
    <p:sldId id="464" r:id="rId9"/>
    <p:sldId id="272" r:id="rId10"/>
    <p:sldId id="273" r:id="rId11"/>
    <p:sldId id="277" r:id="rId12"/>
    <p:sldId id="278" r:id="rId13"/>
    <p:sldId id="279" r:id="rId14"/>
    <p:sldId id="280" r:id="rId15"/>
    <p:sldId id="518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514" r:id="rId24"/>
    <p:sldId id="290" r:id="rId25"/>
    <p:sldId id="291" r:id="rId26"/>
    <p:sldId id="292" r:id="rId27"/>
    <p:sldId id="293" r:id="rId28"/>
    <p:sldId id="294" r:id="rId29"/>
    <p:sldId id="519" r:id="rId30"/>
    <p:sldId id="297" r:id="rId31"/>
    <p:sldId id="298" r:id="rId32"/>
    <p:sldId id="299" r:id="rId33"/>
    <p:sldId id="300" r:id="rId34"/>
    <p:sldId id="301" r:id="rId35"/>
    <p:sldId id="302" r:id="rId36"/>
    <p:sldId id="304" r:id="rId37"/>
    <p:sldId id="306" r:id="rId38"/>
    <p:sldId id="307" r:id="rId39"/>
    <p:sldId id="309" r:id="rId40"/>
    <p:sldId id="310" r:id="rId41"/>
    <p:sldId id="311" r:id="rId42"/>
    <p:sldId id="313" r:id="rId43"/>
    <p:sldId id="314" r:id="rId44"/>
    <p:sldId id="316" r:id="rId45"/>
    <p:sldId id="317" r:id="rId46"/>
    <p:sldId id="318" r:id="rId47"/>
    <p:sldId id="319" r:id="rId48"/>
    <p:sldId id="321" r:id="rId49"/>
    <p:sldId id="322" r:id="rId50"/>
    <p:sldId id="324" r:id="rId51"/>
    <p:sldId id="326" r:id="rId52"/>
    <p:sldId id="327" r:id="rId53"/>
    <p:sldId id="330" r:id="rId54"/>
    <p:sldId id="331" r:id="rId55"/>
    <p:sldId id="333" r:id="rId56"/>
    <p:sldId id="335" r:id="rId57"/>
    <p:sldId id="465" r:id="rId58"/>
    <p:sldId id="520" r:id="rId59"/>
    <p:sldId id="338" r:id="rId60"/>
    <p:sldId id="467" r:id="rId61"/>
    <p:sldId id="340" r:id="rId62"/>
    <p:sldId id="513" r:id="rId63"/>
    <p:sldId id="343" r:id="rId64"/>
    <p:sldId id="344" r:id="rId65"/>
    <p:sldId id="345" r:id="rId66"/>
    <p:sldId id="346" r:id="rId67"/>
    <p:sldId id="521" r:id="rId68"/>
    <p:sldId id="348" r:id="rId69"/>
    <p:sldId id="349" r:id="rId70"/>
    <p:sldId id="469" r:id="rId71"/>
    <p:sldId id="350" r:id="rId72"/>
    <p:sldId id="352" r:id="rId73"/>
    <p:sldId id="353" r:id="rId74"/>
    <p:sldId id="354" r:id="rId75"/>
    <p:sldId id="355" r:id="rId76"/>
    <p:sldId id="356" r:id="rId77"/>
    <p:sldId id="357" r:id="rId78"/>
    <p:sldId id="358" r:id="rId79"/>
    <p:sldId id="359" r:id="rId80"/>
    <p:sldId id="360" r:id="rId81"/>
    <p:sldId id="361" r:id="rId82"/>
    <p:sldId id="362" r:id="rId83"/>
    <p:sldId id="364" r:id="rId84"/>
    <p:sldId id="365" r:id="rId85"/>
    <p:sldId id="366" r:id="rId86"/>
    <p:sldId id="367" r:id="rId87"/>
    <p:sldId id="368" r:id="rId88"/>
    <p:sldId id="369" r:id="rId89"/>
    <p:sldId id="522" r:id="rId90"/>
    <p:sldId id="372" r:id="rId91"/>
    <p:sldId id="478" r:id="rId92"/>
    <p:sldId id="523" r:id="rId93"/>
    <p:sldId id="374" r:id="rId94"/>
    <p:sldId id="524" r:id="rId95"/>
    <p:sldId id="376" r:id="rId96"/>
    <p:sldId id="482" r:id="rId97"/>
    <p:sldId id="377" r:id="rId98"/>
    <p:sldId id="378" r:id="rId99"/>
    <p:sldId id="525" r:id="rId100"/>
    <p:sldId id="380" r:id="rId101"/>
    <p:sldId id="381" r:id="rId102"/>
    <p:sldId id="382" r:id="rId103"/>
    <p:sldId id="383" r:id="rId104"/>
    <p:sldId id="384" r:id="rId105"/>
    <p:sldId id="386" r:id="rId106"/>
    <p:sldId id="486" r:id="rId107"/>
    <p:sldId id="387" r:id="rId108"/>
    <p:sldId id="388" r:id="rId109"/>
    <p:sldId id="485" r:id="rId110"/>
    <p:sldId id="389" r:id="rId111"/>
    <p:sldId id="484" r:id="rId112"/>
    <p:sldId id="397" r:id="rId113"/>
    <p:sldId id="398" r:id="rId114"/>
    <p:sldId id="399" r:id="rId115"/>
    <p:sldId id="400" r:id="rId116"/>
    <p:sldId id="491" r:id="rId117"/>
    <p:sldId id="401" r:id="rId118"/>
    <p:sldId id="515" r:id="rId119"/>
    <p:sldId id="403" r:id="rId120"/>
    <p:sldId id="404" r:id="rId121"/>
    <p:sldId id="405" r:id="rId122"/>
    <p:sldId id="517" r:id="rId123"/>
    <p:sldId id="488" r:id="rId124"/>
    <p:sldId id="407" r:id="rId125"/>
    <p:sldId id="487" r:id="rId126"/>
    <p:sldId id="516" r:id="rId127"/>
    <p:sldId id="493" r:id="rId128"/>
    <p:sldId id="495" r:id="rId129"/>
    <p:sldId id="497" r:id="rId130"/>
    <p:sldId id="526" r:id="rId131"/>
    <p:sldId id="500" r:id="rId132"/>
    <p:sldId id="527" r:id="rId133"/>
    <p:sldId id="501" r:id="rId134"/>
    <p:sldId id="425" r:id="rId135"/>
    <p:sldId id="426" r:id="rId136"/>
    <p:sldId id="427" r:id="rId137"/>
    <p:sldId id="428" r:id="rId138"/>
    <p:sldId id="432" r:id="rId139"/>
    <p:sldId id="507" r:id="rId140"/>
    <p:sldId id="434" r:id="rId141"/>
    <p:sldId id="512" r:id="rId1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2D8EE-45FC-4C52-9689-8A1508F58730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3A084-99DA-430F-B507-D0BD39B2A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hyperlink" Target="https://ticket.wikimedia.org/otrs/index.pl?Action=AgentTicketZoom&amp;TicketNumber=201410201000149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85554"/>
            <a:ext cx="8596668" cy="1201783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CELL INJURY 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90457" y="4641575"/>
            <a:ext cx="4937760" cy="16001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dirty="0" smtClean="0"/>
              <a:t>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Dr .R.S.GOPIKA</a:t>
            </a:r>
            <a:b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PROF AND HOD 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DEPT OF PATHOLOGY </a:t>
            </a:r>
          </a:p>
        </p:txBody>
      </p:sp>
    </p:spTree>
    <p:extLst>
      <p:ext uri="{BB962C8B-B14F-4D97-AF65-F5344CB8AC3E}">
        <p14:creationId xmlns:p14="http://schemas.microsoft.com/office/powerpoint/2010/main" val="61848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Adaptations lead to 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induction of new protein synthesis by the target cells.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switch by cells from producing one type of proteins to another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by overproducing one protein.</a:t>
            </a:r>
          </a:p>
          <a:p>
            <a:pPr eaLnBrk="1" hangingPunct="1">
              <a:buNone/>
              <a:defRPr/>
            </a:pPr>
            <a:r>
              <a:rPr lang="en-US" dirty="0" smtClean="0">
                <a:effectLst/>
              </a:rPr>
              <a:t>   </a:t>
            </a:r>
            <a:endParaRPr lang="en-US" sz="2800" i="1" dirty="0" smtClean="0">
              <a:effectLst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326571" y="339634"/>
            <a:ext cx="9653452" cy="651836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Sequels of Necrosis</a:t>
            </a:r>
          </a:p>
          <a:p>
            <a:pPr eaLnBrk="1" hangingPunct="1">
              <a:buFontTx/>
              <a:buNone/>
              <a:defRPr/>
            </a:pPr>
            <a:endParaRPr lang="en-US" sz="40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eaLnBrk="1" hangingPunct="1">
              <a:buNone/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a.Small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number of cells involved            Inflammatory response </a:t>
            </a:r>
          </a:p>
          <a:p>
            <a:pPr marL="742950" indent="-742950" eaLnBrk="1" hangingPunct="1">
              <a:buNone/>
              <a:defRPr/>
            </a:pP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Clearance by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Regeneration</a:t>
            </a:r>
          </a:p>
          <a:p>
            <a:pPr eaLnBrk="1" hangingPunct="1">
              <a:buFontTx/>
              <a:buNone/>
              <a:defRPr/>
            </a:pP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Larger number of cells involved           Inflammatory response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Secondary infection                    Clearance by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>
              <a:buNone/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Gangrene                                                   Repair  </a:t>
            </a:r>
          </a:p>
          <a:p>
            <a:pPr eaLnBrk="1" hangingPunct="1">
              <a:buFontTx/>
              <a:buNone/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Calcification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859383" y="1332412"/>
            <a:ext cx="653143" cy="15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885509" y="3069772"/>
            <a:ext cx="705394" cy="117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545873" y="2194561"/>
            <a:ext cx="849086" cy="130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8778240" y="1358537"/>
            <a:ext cx="731520" cy="117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3122024" y="3422469"/>
            <a:ext cx="309589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30983" y="3396343"/>
            <a:ext cx="822960" cy="404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1149531" y="4167051"/>
            <a:ext cx="91440" cy="509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6204857" y="4245429"/>
            <a:ext cx="78377" cy="431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6178731" y="5042263"/>
            <a:ext cx="10450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APOPTOSIS </a:t>
            </a:r>
            <a:r>
              <a:rPr lang="en-US" sz="2400" i="1" dirty="0" smtClean="0"/>
              <a:t>“ </a:t>
            </a:r>
            <a:r>
              <a:rPr lang="en-US" sz="2400" dirty="0" smtClean="0"/>
              <a:t>programmed cell death"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44446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apoptosis   -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"falling off"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 pathway of cell death that is induced by a tightly regulated suicide program in which cells destined to die activate enzymes capable of degrading the cells own nuclear DNA and nuclear and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proteins.</a:t>
            </a:r>
          </a:p>
          <a:p>
            <a:pPr>
              <a:defRPr/>
            </a:pPr>
            <a:endParaRPr lang="en-US" sz="32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Causes of Apoptosis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serves to eliminate potentially harmful cells.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that have outlived their usefulness.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irreparably damaged cell is eliminated.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"/>
            <a:ext cx="10097589" cy="6309360"/>
          </a:xfrm>
        </p:spPr>
        <p:txBody>
          <a:bodyPr/>
          <a:lstStyle/>
          <a:p>
            <a:pPr lvl="1">
              <a:defRPr/>
            </a:pPr>
            <a:endParaRPr lang="en-US" sz="32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programmed destruction of cells during embryogenesis   -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including implantation, organogenesis, developmental involution, and metamorphosis. </a:t>
            </a:r>
          </a:p>
          <a:p>
            <a:pPr lvl="1">
              <a:defRPr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 loss in proliferating cell populations,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as to maintain a constant number</a:t>
            </a:r>
          </a:p>
          <a:p>
            <a:pPr lvl="1"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an acute inflammatory response </a:t>
            </a:r>
          </a:p>
          <a:p>
            <a:pPr lvl="1"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lymphocytes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the end of an immune response.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Pathologic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70571" cy="4495800"/>
          </a:xfrm>
        </p:spPr>
        <p:txBody>
          <a:bodyPr/>
          <a:lstStyle/>
          <a:p>
            <a:pPr>
              <a:defRPr/>
            </a:pP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damage -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Radiation,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cytotoxic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anticancer drugs, extremes of temperature, and hypoxia.</a:t>
            </a:r>
          </a:p>
          <a:p>
            <a:pPr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repair mechanisms cannot cope with the injury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cell triggers intrinsic mechanisms that induce apoptosis.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Mechanisms of Apoptosis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77824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active enzymatic process in which nucleoproteins are broken down and then the cell is fragmented.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fundamental event in apoptosis is the activation of enzymes called </a:t>
            </a:r>
            <a:r>
              <a:rPr lang="en-US" sz="3200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caspases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Activated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caspases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cleave numerous targets, culminating in activation of nucleases that degrade DNA and other enzymes that destroy nucleoproteins and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cytoskeletal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proteins.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mechanism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58983"/>
            <a:ext cx="9002243" cy="49377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Initiation of apoptosis-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withdrawal of normal signals,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agents of cell injury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Initiation of death signaling pathways-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intrinsic,extrensic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Activation of initiator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caspases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Activation of apoptosis executing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caspases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Removal of dead cells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-1143000"/>
            <a:ext cx="10972800" cy="1143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Two distinct pathways converge on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caspase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activation.</a:t>
            </a:r>
            <a:endParaRPr lang="en-US" sz="3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        - mitochondrial pathway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</a:rPr>
              <a:t>        - death receptor pathway. 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mitochondrial pathway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GF,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trophic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hormones, damage DNA,  accumulation  of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misfolded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proteins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activate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a group of sensors Bcl-2 family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activate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pro-apoptotic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Bax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Bak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dimerize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insert into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mito:mem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form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channals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other mitochondrial proteins escape into the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activates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caspase-9, block the activities of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caspase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antagonists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activation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caspase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cascade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leading to nuclear fragmentation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Down Arrow 3"/>
          <p:cNvSpPr>
            <a:spLocks noChangeArrowheads="1"/>
          </p:cNvSpPr>
          <p:nvPr/>
        </p:nvSpPr>
        <p:spPr bwMode="auto">
          <a:xfrm flipH="1">
            <a:off x="4831805" y="566057"/>
            <a:ext cx="61384" cy="609600"/>
          </a:xfrm>
          <a:prstGeom prst="downArrow">
            <a:avLst>
              <a:gd name="adj1" fmla="val 50000"/>
              <a:gd name="adj2" fmla="val 4965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68" name="Down Arrow 4"/>
          <p:cNvSpPr>
            <a:spLocks noChangeArrowheads="1"/>
          </p:cNvSpPr>
          <p:nvPr/>
        </p:nvSpPr>
        <p:spPr bwMode="auto">
          <a:xfrm>
            <a:off x="4779554" y="1484811"/>
            <a:ext cx="101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69" name="Down Arrow 5"/>
          <p:cNvSpPr>
            <a:spLocks noChangeArrowheads="1"/>
          </p:cNvSpPr>
          <p:nvPr/>
        </p:nvSpPr>
        <p:spPr bwMode="auto">
          <a:xfrm>
            <a:off x="4733108" y="2708365"/>
            <a:ext cx="101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0" name="Down Arrow 6"/>
          <p:cNvSpPr>
            <a:spLocks noChangeArrowheads="1"/>
          </p:cNvSpPr>
          <p:nvPr/>
        </p:nvSpPr>
        <p:spPr bwMode="auto">
          <a:xfrm>
            <a:off x="4834407" y="3879668"/>
            <a:ext cx="45719" cy="642257"/>
          </a:xfrm>
          <a:prstGeom prst="downArrow">
            <a:avLst>
              <a:gd name="adj1" fmla="val 50000"/>
              <a:gd name="adj2" fmla="val 4965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1" name="Down Arrow 7"/>
          <p:cNvSpPr>
            <a:spLocks noChangeArrowheads="1"/>
          </p:cNvSpPr>
          <p:nvPr/>
        </p:nvSpPr>
        <p:spPr bwMode="auto">
          <a:xfrm>
            <a:off x="4949371" y="4911635"/>
            <a:ext cx="66766" cy="74458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2" name="Down Arrow 8"/>
          <p:cNvSpPr>
            <a:spLocks noChangeArrowheads="1"/>
          </p:cNvSpPr>
          <p:nvPr/>
        </p:nvSpPr>
        <p:spPr bwMode="auto">
          <a:xfrm>
            <a:off x="4946167" y="5982788"/>
            <a:ext cx="45719" cy="304800"/>
          </a:xfrm>
          <a:prstGeom prst="downArrow">
            <a:avLst>
              <a:gd name="adj1" fmla="val 50000"/>
              <a:gd name="adj2" fmla="val 4965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90569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smtClean="0">
                <a:effectLst/>
                <a:latin typeface="Times New Roman" pitchFamily="18" charset="0"/>
                <a:cs typeface="Times New Roman" pitchFamily="18" charset="0"/>
              </a:rPr>
              <a:t>Hyperplasia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  <a:defRPr/>
            </a:pP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Is an increase in the number of cells in an organ or a tissue usually  resulting in ↑</a:t>
            </a:r>
            <a:r>
              <a:rPr lang="en-US" sz="35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volume of organ or tissue.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Seen in cells which are capable for cell division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 labile, stable or stem cells)</a:t>
            </a:r>
          </a:p>
          <a:p>
            <a:pPr>
              <a:buNone/>
              <a:defRPr/>
            </a:pP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Activation of cells in Go phase.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Two types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-Physiological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-Pathological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Death Receptor (Extrinsic) </a:t>
            </a:r>
            <a:r>
              <a:rPr lang="en-US" i="1" dirty="0" smtClean="0"/>
              <a:t>pathway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1885" y="1423851"/>
            <a:ext cx="10371909" cy="51337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Death Receptor -  type I TNF receptor and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(CD95).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Fas-ligand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membrane         protein expressed    on activated T lymphocytes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-expressing targets         bind adapter proteins                                   </a:t>
            </a:r>
          </a:p>
          <a:p>
            <a:pPr>
              <a:buNone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bind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activates caspase-8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initiate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caspase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cascade.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cleave and activate a pro-apoptotic member of the Bcl-2 family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feeding into the mitochondrial pathway.</a:t>
            </a: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flipH="1">
            <a:off x="3775166" y="1933304"/>
            <a:ext cx="78377" cy="70539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624252" y="2704012"/>
            <a:ext cx="535577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303520" y="2860766"/>
            <a:ext cx="52251" cy="574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flipH="1">
            <a:off x="5199017" y="4532812"/>
            <a:ext cx="78377" cy="613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339943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apoptotic cells may appear -  round or oval masses with intensely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cytoplasm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Nuclei –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pyknosis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followed by 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karyorrhexis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fragmentation of DNA into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nucleosome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cells rapidly shrink, form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buds, and fragment into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apoptotic bodies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composed of membrane-bound vesicles of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organelles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Features of Necrosis and Apoptosis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219200"/>
            <a:ext cx="9039498" cy="53644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Feature                        Necrosis                                Apoptosis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Cell size                          Enlarged                         Reduced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Nucelus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Pyknosis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karyorrhexis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Fragmentation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karyolysis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nucleosome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Plasma membrane          Disrupted                     Intact;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Cellular contents      Enzymatic digestion;          Intact;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leak out of cell                 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apototic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bodies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inflammation             Frequent                                  No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Physiologic or           Invariably pathologic        Often physiologic,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Pathologic                                                        eliminating  unwanted cells;                                   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may be pathologic after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some forms of cell injury    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5412" name="Straight Connector 4"/>
          <p:cNvCxnSpPr>
            <a:cxnSpLocks noChangeShapeType="1"/>
          </p:cNvCxnSpPr>
          <p:nvPr/>
        </p:nvCxnSpPr>
        <p:spPr bwMode="auto">
          <a:xfrm rot="16200000" flipH="1">
            <a:off x="-467360" y="4020457"/>
            <a:ext cx="5669280" cy="580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5413" name="Straight Connector 6"/>
          <p:cNvCxnSpPr>
            <a:cxnSpLocks noChangeShapeType="1"/>
          </p:cNvCxnSpPr>
          <p:nvPr/>
        </p:nvCxnSpPr>
        <p:spPr bwMode="auto">
          <a:xfrm rot="5400000">
            <a:off x="2553789" y="4042954"/>
            <a:ext cx="5630091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5414" name="Straight Connector 9"/>
          <p:cNvCxnSpPr>
            <a:cxnSpLocks noChangeShapeType="1"/>
          </p:cNvCxnSpPr>
          <p:nvPr/>
        </p:nvCxnSpPr>
        <p:spPr bwMode="auto">
          <a:xfrm>
            <a:off x="0" y="1752600"/>
            <a:ext cx="12192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GANGRENE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762000"/>
            <a:ext cx="11785600" cy="5638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 complication / a form of necrosis of tissue with superadded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Putrefaction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Pathogenesis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Necrotic tissue invaded by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putrifying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organisms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Proteolytic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Sacharolytic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)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Massive tissue destruction                Hydrogen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sulphide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 Foul smell)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 combines with Iron released from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haemolysed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RBC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Ferric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Sulphide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 Black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discolouration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)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36576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4091577" y="4071257"/>
            <a:ext cx="111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38" name="Line 7"/>
          <p:cNvSpPr>
            <a:spLocks noChangeShapeType="1"/>
          </p:cNvSpPr>
          <p:nvPr/>
        </p:nvSpPr>
        <p:spPr bwMode="auto">
          <a:xfrm>
            <a:off x="8146868" y="507056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33400"/>
            <a:ext cx="10972800" cy="5562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DRY GANGRENE</a:t>
            </a:r>
          </a:p>
          <a:p>
            <a:pPr eaLnBrk="1" hangingPunct="1">
              <a:buFontTx/>
              <a:buNone/>
              <a:defRPr/>
            </a:pP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Commonly occurs due to arterial occlusion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Arteriosclerdsis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Senile )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Thrombo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angitis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obliterans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Buerger’s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Disease )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Raynaud’s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disease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Ergot poisoning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Trauma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09600" y="-304800"/>
            <a:ext cx="10972800" cy="7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US" sz="4000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8482149" cy="4800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Begins usually in distal parts of limbs at the farthest point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Invading bacteria finds hard to grow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Gangrene spreads upward till a point where blood supply is adequate to keep tissue viable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line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seperation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formed here in between the gangrenous part  &amp; viable part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change: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Greenish- black – dry-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mummfied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Line of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seperation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present.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Stump is conical.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Morphology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789611"/>
            <a:ext cx="8596668" cy="425175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endParaRPr lang="en-US" b="1" dirty="0" smtClean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Dry, Shrunken, Black, Mummified</a:t>
            </a:r>
          </a:p>
          <a:p>
            <a:pPr eaLnBrk="1" hangingPunct="1">
              <a:buFontTx/>
              <a:buNone/>
              <a:defRPr/>
            </a:pP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Coagulative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necrosis with smudging of tissue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Line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seperation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consists of Inflammatory response &amp;   Granulation tissue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Gangrenous part eventually fall off if not removed surgically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Gangrene-dry </a:t>
            </a:r>
            <a:endParaRPr lang="en-US" dirty="0"/>
          </a:p>
        </p:txBody>
      </p:sp>
      <p:pic>
        <p:nvPicPr>
          <p:cNvPr id="7170" name="Picture 2" descr="C:\Users\Dept.Of Pathology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0137" y="2410085"/>
            <a:ext cx="4328455" cy="324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WET GANGRENE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  <a:defRPr/>
            </a:pPr>
            <a:endParaRPr lang="en-US" b="1" dirty="0" smtClean="0"/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Commonly occurs due to venous occlusion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Occurs usually in moist tissues – Mouth, Bowel, Vulva, Cervix, Lung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GIT –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Volvulus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Intussusception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Strangulated hernia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Decubitus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ulcers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Diabetic ulcers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 smtClean="0">
                <a:effectLst/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066800"/>
            <a:ext cx="9241246" cy="50292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effectLst/>
            </a:endParaRPr>
          </a:p>
          <a:p>
            <a:pPr eaLnBrk="1" hangingPunct="1"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-↑ local production of GF, hormones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-↑level of GF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recepter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on responding cells,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-activating intracellular  signaling pathways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all → transcription factor production → turn on the cellular genes → ↑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DNA synthesis   and cellular proliferation.</a:t>
            </a:r>
          </a:p>
          <a:p>
            <a:pPr eaLnBrk="1" hangingPunct="1">
              <a:defRPr/>
            </a:pPr>
            <a:endParaRPr lang="en-US" dirty="0" smtClean="0">
              <a:effectLst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468328" y="339635"/>
            <a:ext cx="9707637" cy="596972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Venous occlusion           Stuffed venous blood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favours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rapid growth of bacteria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High sugar content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favours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bacterial growth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Bacteria spread without clear cut line of demarcation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Toxic products formed may be absorbed              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Septicaemia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DEATH   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26972" y="627016"/>
            <a:ext cx="809897" cy="143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911635" y="849085"/>
            <a:ext cx="156754" cy="548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990012" y="1907177"/>
            <a:ext cx="104503" cy="574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042263" y="3108960"/>
            <a:ext cx="143691" cy="58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H="1">
            <a:off x="4976949" y="4376057"/>
            <a:ext cx="65314" cy="561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937760" y="5617029"/>
            <a:ext cx="10450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Morphology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802675"/>
            <a:ext cx="8806300" cy="4238688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Swollen, Soft, Putrid, Black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Necrosis of tissue 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Stuffed blood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Intense inflammatory infiltration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line of demarcation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is surgically excised or may lead to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Septicaemia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Death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gangrene </a:t>
            </a:r>
            <a:endParaRPr lang="en-US" dirty="0"/>
          </a:p>
        </p:txBody>
      </p:sp>
      <p:pic>
        <p:nvPicPr>
          <p:cNvPr id="6146" name="Picture 2" descr="C:\Users\Dept.Of Pathology\Desktop\Gangrenous_intesti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8394" y="2160588"/>
            <a:ext cx="5175249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GAS GANGRENE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Special form of wet gangrene caused by Clostridia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 fast-spreading and potentially life-threatening form of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gangrene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caused by a bacterial infection from Clostridium bacteria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GAS GANGRENE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235131" y="1645921"/>
            <a:ext cx="9431383" cy="439544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Bacteria invade through open wound / as a complication of Surgery</a:t>
            </a:r>
          </a:p>
          <a:p>
            <a:pPr eaLnBrk="1" hangingPunct="1">
              <a:buFontTx/>
              <a:buNone/>
              <a:defRPr/>
            </a:pPr>
            <a:endParaRPr lang="en-US" sz="3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multiply ,  toxins produced  </a:t>
            </a:r>
          </a:p>
          <a:p>
            <a:pPr eaLnBrk="1" hangingPunct="1">
              <a:buFontTx/>
              <a:buNone/>
              <a:defRPr/>
            </a:pPr>
            <a:endParaRPr lang="en-US" sz="3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Digestion of muscle tissue  with gas formation    </a:t>
            </a:r>
          </a:p>
          <a:p>
            <a:pPr eaLnBrk="1" hangingPunct="1">
              <a:buFontTx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which is entrapped in the tissue.</a:t>
            </a:r>
          </a:p>
          <a:p>
            <a:pPr eaLnBrk="1" hangingPunct="1">
              <a:buFontTx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Absorbed toxins                  Systemic manifestations</a:t>
            </a:r>
          </a:p>
          <a:p>
            <a:pPr eaLnBrk="1" hangingPunct="1">
              <a:buFontTx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( Fever, Lymphadenitis )</a:t>
            </a:r>
          </a:p>
          <a:p>
            <a:pPr eaLnBrk="1" hangingPunct="1">
              <a:buFontTx/>
              <a:buNone/>
              <a:defRPr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9" name="Right Arrow 8"/>
          <p:cNvSpPr/>
          <p:nvPr/>
        </p:nvSpPr>
        <p:spPr>
          <a:xfrm>
            <a:off x="2782387" y="5003075"/>
            <a:ext cx="966651" cy="78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532811" y="2090057"/>
            <a:ext cx="156755" cy="627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611188" y="3304903"/>
            <a:ext cx="104503" cy="496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Morphology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Wet gangrene with severe pain 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Crepitance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examination</a:t>
            </a:r>
          </a:p>
          <a:p>
            <a:pPr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Wet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gangene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Large number of Gram positive bacilli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gangrene </a:t>
            </a:r>
            <a:endParaRPr lang="en-US" dirty="0"/>
          </a:p>
        </p:txBody>
      </p:sp>
      <p:pic>
        <p:nvPicPr>
          <p:cNvPr id="5122" name="Picture 2" descr="C:\Users\Dept.Of Pathology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47148"/>
            <a:ext cx="5721531" cy="4581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GANGRENES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Necrotising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fasciitis</a:t>
            </a:r>
          </a:p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Noma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Fournier’s gangrene</a:t>
            </a:r>
          </a:p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Meleney's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synergistic gangrene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6103"/>
            <a:ext cx="8596668" cy="456525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 gangrenous disease leading to tissue destruction of the face, especially the mouth and cheek.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 factors include severe protein mal nutrition and unsanitary conditions.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Dept.Of Pathology\Desktop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069" y="3892731"/>
            <a:ext cx="4101737" cy="25472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NECROTIZING FASCIITIS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ommonly known as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flesh-eating disease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flesh-eating bacteria.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Rare infection of the deeper layers of skin and easily spread within the subcutaneous tissue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9710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>
                <a:effectLst/>
                <a:latin typeface="Times New Roman" pitchFamily="18" charset="0"/>
                <a:cs typeface="Times New Roman" pitchFamily="18" charset="0"/>
              </a:rPr>
              <a:t>Physiological</a:t>
            </a:r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> hyperplasia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endParaRPr lang="en-US" sz="4000" dirty="0" smtClean="0">
              <a:effectLst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06286"/>
            <a:ext cx="9109166" cy="4789714"/>
          </a:xfrm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Causes-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Hormonal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Pregnancy -↑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oestrogen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&amp; its receptors → ↑ synthesis of smooth muscle  proteins, collagen.                  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oestrogen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—  proliferation of glandular epithelium of breast.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Compensatory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portion of an organ is removed or diseased.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Liver  - mitosis  occurs with in 12 hrs.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Marrow – after blood loss.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eaLnBrk="1" hangingPunct="1">
              <a:defRPr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NECROTIZING FASCIITIS</a:t>
            </a:r>
            <a:endParaRPr lang="en-US" dirty="0"/>
          </a:p>
        </p:txBody>
      </p:sp>
      <p:pic>
        <p:nvPicPr>
          <p:cNvPr id="9218" name="Picture 2" descr="C:\Users\Dept.Of Pathology\Desktop\download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9967" y="2403565"/>
            <a:ext cx="5814683" cy="3252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FOURNIER GANGRENE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 of necrotizing infection usually affecting the male genitals.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majority of cases it is a mixed infection caused by both aerobic and anaerobic bacteria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FOURNIER GANGRENE</a:t>
            </a:r>
            <a:endParaRPr lang="en-US" dirty="0"/>
          </a:p>
        </p:txBody>
      </p:sp>
      <p:pic>
        <p:nvPicPr>
          <p:cNvPr id="11266" name="Picture 2" descr="C:\Users\Dept.Of Pathology\Desktop\download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5896" y="2561989"/>
            <a:ext cx="3936821" cy="2937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Meleney's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synergistic gangrene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711235"/>
            <a:ext cx="9535886" cy="4330128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undermining ulcer of the skin and subcutaneous tissues caused by a synergistic infection by 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microaerophilic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nonhemolytic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streptococci and aerobic hemolytic staphylococci, also include various other aerobic and 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anaerobicorganisms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487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CALCIFICATION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27463"/>
            <a:ext cx="8617131" cy="5562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deposition of Calcium  in tissues other than enamel /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osteoid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With small amount of iron , Magnesium &amp; other minerals )</a:t>
            </a:r>
          </a:p>
          <a:p>
            <a:pPr eaLnBrk="1" hangingPunct="1">
              <a:buFontTx/>
              <a:buChar char="-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DYSTROPHIC </a:t>
            </a:r>
          </a:p>
          <a:p>
            <a:pPr eaLnBrk="1" hangingPunct="1">
              <a:buFontTx/>
              <a:buChar char="-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METASTATIC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DYSTROPHIC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95399"/>
            <a:ext cx="9300754" cy="530134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Deposition of calcium in dead /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degenarated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tissue/dying cells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No derangement in calcium metabolism 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Serum calcium level is normal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Dead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Necrotic area, Thrombi, Infarct,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Haematoma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Dead parasite (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Hydatid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cyst,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egg,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Toxoplasma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Degenarated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Dense old scars,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Atheroma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Tumors, Cyst,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Calcinosis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cutis, 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Senile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Costal cartilage, Pineal gland, Blood vessel 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Monckeberg’s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sclerosis), Bronchial cartilage</a:t>
            </a:r>
          </a:p>
          <a:p>
            <a:pPr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Pathogenesis </a:t>
            </a:r>
            <a:endParaRPr lang="en-US" dirty="0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2560320"/>
            <a:ext cx="11988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Initiation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Calcium &amp; phosphate accumulate  </a:t>
            </a:r>
          </a:p>
          <a:p>
            <a:pPr eaLnBrk="1" hangingPunct="1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intracellularly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/   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extracellularly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Propagation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Deposited minerals are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crystallized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( Collagen enhances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crystallization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Morphology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 –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Fine white granules</a:t>
            </a:r>
          </a:p>
          <a:p>
            <a:pPr eaLnBrk="1" hangingPunct="1">
              <a:buFontTx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Intracellular / Extracellular Basophilic amorphous  granules / clumps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Occassionally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ossification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Single cell – Seed crystal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Lamellated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configuration –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Psammoma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bodies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Around asbestos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Dumb bell form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400" b="1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425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METASTATIC   CALCIFICATION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418011" y="2037806"/>
            <a:ext cx="9444446" cy="482019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Deposition of calcium in normal tissue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Calcium metabolism is altered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Serum calcium level is increased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endParaRPr lang="en-US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b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Excessive intake /Excessive absorption –Milk, Drugs,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Hypervitaminosis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-Decreased utilization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-Excessive mobilization from bones –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Primary / Secondary Hyperthyroidism – Parathyroid    adenoma, Hyperplasia, CRF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Destructive bone lesion – Multiple myeloma,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Disuse atrophy of bone – Prolonged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immobilisation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Pathological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10162903" cy="5562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hormonal stimulation  of target cells</a:t>
            </a:r>
          </a:p>
          <a:p>
            <a:pPr>
              <a:defRPr/>
            </a:pP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production of Growth factors acting on target cells</a:t>
            </a:r>
          </a:p>
          <a:p>
            <a:pPr eaLnBrk="1" hangingPunct="1">
              <a:defRPr/>
            </a:pPr>
            <a:endParaRPr lang="en-US" sz="3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hyperplasia of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endometrium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due to ↑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oestrogen</a:t>
            </a:r>
            <a:endParaRPr lang="en-US" sz="3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uterine bleeding – endometrial hyperplasia due loss of balance b/w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oestrogen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.&amp; progesterone.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BPH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androgens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Wound healing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–proliferation of fibroblast &amp;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vessels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Viral infection-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HPV -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GrowthFactors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produced by the viruses &amp; infected cells – proliferation of epithelium.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04800"/>
            <a:ext cx="9919063" cy="5791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buFontTx/>
              <a:buNone/>
              <a:defRPr/>
            </a:pP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gross :  fine white  granular or clumps, gritty ,sand like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micro:  basophilic 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Sequele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Organ Dysfunction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link: </a:t>
            </a:r>
            <a:r>
              <a:rPr lang="en-US" u="sng" dirty="0" smtClean="0">
                <a:hlinkClick r:id="rId2"/>
              </a:rPr>
              <a:t>https://ticket.wikimedia.org/otrs/index.pl?Action=AgentTicketZoom&amp;TicketNumber=2014102010001497</a:t>
            </a:r>
            <a:endParaRPr lang="en-US" u="sng" dirty="0" smtClean="0"/>
          </a:p>
          <a:p>
            <a:r>
              <a:rPr lang="en-US" u="sng" dirty="0" smtClean="0"/>
              <a:t>Commons wikimedia.org</a:t>
            </a:r>
          </a:p>
          <a:p>
            <a:r>
              <a:rPr lang="en-US" u="sng" dirty="0" smtClean="0"/>
              <a:t>Wikimedia common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BPH – histology </a:t>
            </a:r>
            <a:endParaRPr lang="en-US" dirty="0"/>
          </a:p>
        </p:txBody>
      </p:sp>
      <p:pic>
        <p:nvPicPr>
          <p:cNvPr id="1026" name="Picture 2" descr="C:\Users\Dept.Of Pathology\Desktop\Basal_cell_hyperplasia_of_prostate_-_high_ma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4941" y="2160588"/>
            <a:ext cx="5822156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EFFECTS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Usefull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wound healing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Macroscopical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eaLnBrk="1" hangingPunct="1"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enlargement of effected organs or tissue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Microscopical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increased no of cells with increased mitotic figures.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Hypertrophy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Refers to an ↑ in the size of cells resulting in ↑ in the size of the organ. </a:t>
            </a:r>
          </a:p>
          <a:p>
            <a:pPr eaLnBrk="1" hangingPunct="1">
              <a:defRPr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Usually in tissues incapable of cell division.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↑ functional demand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Hormonal stimulations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1" u="sng" dirty="0" smtClean="0">
                <a:effectLst/>
                <a:latin typeface="Times New Roman" pitchFamily="18" charset="0"/>
                <a:cs typeface="Times New Roman" pitchFamily="18" charset="0"/>
              </a:rPr>
              <a:t>Pathological</a:t>
            </a:r>
            <a:r>
              <a:rPr lang="en-US" sz="4000" i="1" u="sng" dirty="0" smtClean="0">
                <a:effectLst/>
              </a:rPr>
              <a:t/>
            </a:r>
            <a:br>
              <a:rPr lang="en-US" sz="4000" i="1" u="sng" dirty="0" smtClean="0">
                <a:effectLst/>
              </a:rPr>
            </a:br>
            <a:endParaRPr lang="en-US" sz="4000" i="1" u="sng" dirty="0" smtClean="0"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384663"/>
            <a:ext cx="8596668" cy="465669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anabolic  steroids induce  skeletal muscle hypertrophy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LVH→ ↑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work load in aortic valve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stenosis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systemic HTN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functional and morphologic effects of a variety of stress on the cell from various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aetiologic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agents which result in changes in its internal and external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Muscle hypertrophy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30" y="1600200"/>
            <a:ext cx="8177349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Alpha myosin heavy chain is replaced by </a:t>
            </a:r>
            <a:r>
              <a:rPr lang="el-GR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form of myosin heavy chain,  having  slower &amp; energetic contractions.</a:t>
            </a:r>
          </a:p>
          <a:p>
            <a:pPr>
              <a:buNone/>
              <a:defRPr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Compensatory hypertrophy of organs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LVH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GF, or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vasoactive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agents produced by cardiac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nonmuscle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or by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myocytes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response to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haemodynamic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stress stimulate the expression of various genes leading to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myocyte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hypertrophy.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size is regulated by nutrients &amp; environmental influences.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Physiological</a:t>
            </a:r>
            <a:r>
              <a:rPr lang="en-US" dirty="0" smtClean="0"/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uring pregnancy hypertrophy of uterine muscles &amp; breast in response to hormones.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 both hypertrophy &amp; hyperplasia occurs.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Hypertrophy </a:t>
            </a:r>
            <a:endParaRPr lang="en-US" dirty="0"/>
          </a:p>
        </p:txBody>
      </p:sp>
      <p:pic>
        <p:nvPicPr>
          <p:cNvPr id="4098" name="Picture 2" descr="C:\Users\Dept.Of Pathology\Desktop\kemp1_c001f00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32894" y="2182019"/>
            <a:ext cx="4286250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METAPLASIA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9463314" cy="4495800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Is a reversible change in which one adult cell type is replaced by another adult cell type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Commonly seen in tissues  undergoing active proliferation 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Increased risk of malignancy.                       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Chronic persistent injury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Seen in association with tissue damage, repair.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Adapting to the changed environment.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effectLst/>
                <a:latin typeface="Times New Roman" pitchFamily="18" charset="0"/>
                <a:cs typeface="Times New Roman" pitchFamily="18" charset="0"/>
              </a:rPr>
              <a:t>Mechanism</a:t>
            </a:r>
            <a:r>
              <a:rPr lang="en-US" sz="4000" b="1" dirty="0" smtClean="0">
                <a:effectLst/>
              </a:rPr>
              <a:t/>
            </a:r>
            <a:br>
              <a:rPr lang="en-US" sz="4000" b="1" dirty="0" smtClean="0">
                <a:effectLst/>
              </a:rPr>
            </a:br>
            <a:endParaRPr lang="en-US" sz="4000" b="1" dirty="0" smtClean="0">
              <a:effectLst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41416"/>
            <a:ext cx="9496697" cy="531658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Reprogramming  the stem cell activity.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Signals from cytokines ,GF, ECM components  induce specific transcription factors → development of fully differentiated cells.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Cytostatic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drugs causes disruption of DNA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methylation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patterns &amp; transforms, 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cells from one form to another.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2 types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/>
              </a:rPr>
              <a:t>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Epithelial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metaplasia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Connective tissue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metaplasia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Epithelial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metaplasia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77334" y="1619795"/>
            <a:ext cx="8858552" cy="496388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Cigarette smokers &amp; in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A def. __</a:t>
            </a:r>
          </a:p>
          <a:p>
            <a:pPr eaLnBrk="1" hangingPunct="1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columnar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epit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resp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tract is replaced by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cells.</a:t>
            </a:r>
          </a:p>
          <a:p>
            <a:pPr eaLnBrk="1" hangingPunct="1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c/c gastric reflux ___</a:t>
            </a:r>
          </a:p>
          <a:p>
            <a:pPr eaLnBrk="1" hangingPunct="1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stratified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is replace by gastric &amp; intestinal type columnar type.</a:t>
            </a:r>
          </a:p>
          <a:p>
            <a:pPr eaLnBrk="1" hangingPunct="1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Cervix –</a:t>
            </a:r>
          </a:p>
          <a:p>
            <a:pPr eaLnBrk="1" hangingPunct="1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to columnar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Squamous</a:t>
            </a:r>
            <a:r>
              <a:rPr lang="en-US" dirty="0" smtClean="0"/>
              <a:t> </a:t>
            </a:r>
            <a:r>
              <a:rPr lang="en-US" dirty="0" err="1" smtClean="0"/>
              <a:t>metaplasia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Dept.Of Pathology\Desktop\Squamous_metaplas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8813" y="2160588"/>
            <a:ext cx="5154412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Causes of cell injury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Hypoxia – common cause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agents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 agents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Infectious agents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Immunological reactions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Genetic derangement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Nutritional imbalance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Idiopathic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Connective tissue 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metaplasia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582400" cy="4495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Osseous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metaplasia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Injury ___ formation of bone in soft tissues.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Myositis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ossificans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bone in muscles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ATROPHY</a:t>
            </a:r>
            <a:r>
              <a:rPr lang="en-US" sz="4000" b="1" u="sng" dirty="0" smtClean="0">
                <a:solidFill>
                  <a:schemeClr val="tx1"/>
                </a:solidFill>
                <a:effectLst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/>
              </a:rPr>
            </a:br>
            <a:endParaRPr lang="en-US" sz="40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83189" cy="54864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dirty="0" smtClean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↓ in cell size &amp;\or number, resulting in shrinkage of organ.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They have diminished function not dead.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3200" i="1" u="sng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u="sng" dirty="0" smtClean="0">
                <a:effectLst/>
              </a:rPr>
              <a:t>Causes</a:t>
            </a:r>
            <a:r>
              <a:rPr lang="en-US" u="sng" dirty="0" smtClean="0">
                <a:effectLst/>
              </a:rPr>
              <a:t> </a:t>
            </a:r>
            <a:r>
              <a:rPr lang="en-US" dirty="0" smtClean="0">
                <a:effectLst/>
              </a:rPr>
              <a:t> 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↓ blood supply- gradual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Interrupted  nerve supply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Pressure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↓ functional activity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loss of endocrine stimulation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ageing [senile atrophy]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Mechanism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44958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Any stress                 metabolic activity of cells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protein synthesis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&amp;   protein degradation in cells.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autophagy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 starved cells eats its own components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in an attempt to find nutrients &amp; survive.</a:t>
            </a:r>
          </a:p>
          <a:p>
            <a:pPr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ight Arrow 3"/>
          <p:cNvSpPr>
            <a:spLocks noChangeArrowheads="1"/>
          </p:cNvSpPr>
          <p:nvPr/>
        </p:nvSpPr>
        <p:spPr bwMode="auto">
          <a:xfrm flipV="1">
            <a:off x="2213429" y="1867989"/>
            <a:ext cx="1422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Down Arrow 4"/>
          <p:cNvSpPr>
            <a:spLocks noChangeArrowheads="1"/>
          </p:cNvSpPr>
          <p:nvPr/>
        </p:nvSpPr>
        <p:spPr bwMode="auto">
          <a:xfrm>
            <a:off x="4766491" y="2253343"/>
            <a:ext cx="162984" cy="457200"/>
          </a:xfrm>
          <a:prstGeom prst="downArrow">
            <a:avLst>
              <a:gd name="adj1" fmla="val 50000"/>
              <a:gd name="adj2" fmla="val 4966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Down Arrow 7"/>
          <p:cNvSpPr>
            <a:spLocks noChangeArrowheads="1"/>
          </p:cNvSpPr>
          <p:nvPr/>
        </p:nvSpPr>
        <p:spPr bwMode="auto">
          <a:xfrm rot="10800000" flipH="1" flipV="1">
            <a:off x="4798423" y="3435531"/>
            <a:ext cx="162984" cy="533400"/>
          </a:xfrm>
          <a:prstGeom prst="downArrow">
            <a:avLst>
              <a:gd name="adj1" fmla="val 50000"/>
              <a:gd name="adj2" fmla="val 496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Up Arrow 10"/>
          <p:cNvSpPr>
            <a:spLocks noChangeArrowheads="1"/>
          </p:cNvSpPr>
          <p:nvPr/>
        </p:nvSpPr>
        <p:spPr bwMode="auto">
          <a:xfrm>
            <a:off x="2174240" y="3953691"/>
            <a:ext cx="137886" cy="526869"/>
          </a:xfrm>
          <a:prstGeom prst="upArrow">
            <a:avLst>
              <a:gd name="adj1" fmla="val 50000"/>
              <a:gd name="adj2" fmla="val 499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722914" y="1763486"/>
            <a:ext cx="78377" cy="339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409406" y="2978331"/>
            <a:ext cx="65314" cy="352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Physiological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Pathological  – local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generalised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Physiological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During fetal development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During adult life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Pathological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Disuse atrophy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denervation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arophy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–polio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ischemic atrophy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pressure atrophy</a:t>
            </a:r>
          </a:p>
          <a:p>
            <a:pPr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Generalised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starvation atrophy.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Microscopical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smaller in size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Reduced cell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organalles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746274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Cell injury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 injury results from functional &amp; biochemical abnormalities in one or more essential cellular components.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744582"/>
            <a:ext cx="9078686" cy="5351417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cells stressed so severely , not able to adapt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exposed to inherently damaging agents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Suffer from intrinsic abnormalities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this effect the metabolic pathways &amp; cellular organelles.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injury progress through a reversible stage &amp; end in cell death.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Cellular response depends 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 of injury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Duration of injury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Severity of injury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1346306" flipV="1">
            <a:off x="586317" y="-647700"/>
            <a:ext cx="10972800" cy="427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49" y="1397726"/>
            <a:ext cx="8699862" cy="4698274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Cellular response to injurious stimuli depends on the type, its duration, &amp; severity.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Consequences depends on type , status, adaptability, &amp; genetic makeup of injured cell.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cardiac muscles – die with in 20-30 min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&amp;   skeletal muscles of leg withstand ischemia for 2-3 hrs.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most important targets of injurious stimuli are -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(1) mitochondria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(2) cell membranes   &amp;  the cytoskeleton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(3) protein synthesis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(4) the genetic apparatus of the cell.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Depletion of 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major causes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reduced supply of oxygen and nutrients,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mitochondrial damage, and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actions of some toxins (cyanide).</a:t>
            </a:r>
          </a:p>
          <a:p>
            <a:pPr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anaerobic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glycolysis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Failure of cell membrane sodium pump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Failure of calcium pump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Failure of protein synthesis in the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Down Arrow 3"/>
          <p:cNvSpPr>
            <a:spLocks noChangeArrowheads="1"/>
          </p:cNvSpPr>
          <p:nvPr/>
        </p:nvSpPr>
        <p:spPr bwMode="auto">
          <a:xfrm flipV="1">
            <a:off x="1071155" y="2253342"/>
            <a:ext cx="169816" cy="43760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653451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Tissues with a greater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glycolytic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capacity (liver) are able to survive loss of oxygen better than tissues with limited capacity for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brain).</a:t>
            </a:r>
          </a:p>
          <a:p>
            <a:pPr>
              <a:buFont typeface="Wingdings" pitchFamily="2" charset="2"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Depletion of ATP to less than 5% to 10% of normal levels has widespread effects on critical cellular systems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Damage to 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9570720" cy="4495800"/>
          </a:xfrm>
        </p:spPr>
        <p:txBody>
          <a:bodyPr/>
          <a:lstStyle/>
          <a:p>
            <a:pPr>
              <a:buNone/>
              <a:defRPr/>
            </a:pPr>
            <a:r>
              <a:rPr lang="en-US" dirty="0" smtClean="0"/>
              <a:t> 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Mitochondria can be damaged by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increases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cytosolic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reactive oxygen species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oxygen deprivation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toxins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sensitive to virtually all types of injurious stimuli.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609600"/>
            <a:ext cx="9457507" cy="13208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There are two major consequences of mitochondrial damage.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1234"/>
            <a:ext cx="10162903" cy="438476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1.   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 of mitochondrial permeability transition pore</a:t>
            </a:r>
          </a:p>
          <a:p>
            <a:pPr>
              <a:buFont typeface="Wingdings" pitchFamily="2" charset="2"/>
              <a:buNone/>
              <a:defRPr/>
            </a:pPr>
            <a:endParaRPr lang="en-US" sz="3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The opening of this channel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the loss of mitochondrial membrane potential and pH changes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failure of oxidative </a:t>
            </a:r>
            <a:r>
              <a:rPr lang="en-US" sz="3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progressive depletion of ATP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necrosis of the cell.</a:t>
            </a:r>
          </a:p>
          <a:p>
            <a:pPr>
              <a:buFont typeface="Wingdings" pitchFamily="2" charset="2"/>
              <a:buNone/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467497" y="3161211"/>
            <a:ext cx="104503" cy="4833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80560" y="4101737"/>
            <a:ext cx="78377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532811" y="5146766"/>
            <a:ext cx="91440" cy="418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789" y="365760"/>
            <a:ext cx="8939349" cy="5638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leakage of mitochondrial proteins into the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The mitochondria contain proteins that are capable of activating apoptotic pathways,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 (electron transport). 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Increased permeability  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leakage of apoptotic proteins into the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death by apoptosis.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32811" y="3370217"/>
            <a:ext cx="91440" cy="50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480560" y="4402183"/>
            <a:ext cx="156754" cy="535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91886"/>
            <a:ext cx="10972800" cy="5225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                 Influx of Calcium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20240"/>
            <a:ext cx="8717280" cy="41757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Cytosolic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free calcium is normally maintained by ATP-dependent calcium transporters.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Ischemia and certain toxins cause increase in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cytosolic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calcium concentration,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initially due to release of Ca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from the intracellular stores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later resulting from increased influx across the plasma membrane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1005840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cytosolic</a:t>
            </a: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r>
              <a:rPr lang="en-US" sz="3200" b="1" u="sng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activates a number of enzymes</a:t>
            </a:r>
          </a:p>
          <a:p>
            <a:pPr>
              <a:buFont typeface="Wingdings" pitchFamily="2" charset="2"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phospholipases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cause membrane damage</a:t>
            </a:r>
          </a:p>
          <a:p>
            <a:pPr>
              <a:buFontTx/>
              <a:buChar char="-"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proteases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     break down both membrane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&amp;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skeletal  proteins. </a:t>
            </a:r>
          </a:p>
          <a:p>
            <a:pPr>
              <a:buFontTx/>
              <a:buChar char="-"/>
              <a:defRPr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endonucleases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DNA and chromatin fragmentation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ATP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ases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       hasten ATP depletion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Caspases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    leads to apoptosis.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Consequences of cell injury depends 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 of cell involved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Metabolic state of cell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ability to adapt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The role of reactive oxygen species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83634" cy="5257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are extremely unstable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readily react with inorganic and organic chemicals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generated in cells they  attack nucleic acids &amp;  cellular proteins and lipids.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initiate autocatalytic reactions.</a:t>
            </a: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Hydroxyl radical  is the most powerful  ROS.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Others –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ֹ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, H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2,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HOCl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    </a:t>
            </a:r>
            <a:endParaRPr 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Causes for oxidative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ischemia 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 exposure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radiation injury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toxicity from oxygen and other gases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cellular aging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microbial killing by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phagocytic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tissue injury caused by inflammatory cells.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Effects  of  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9265920" cy="49530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Lipid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peroxidation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membranes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disruption of plasma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Cross-linking of proteins, loss of enzymatic activity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Oxidation of fatty acids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fragmentation &amp;  mutations.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flipV="1">
            <a:off x="6583680" y="1841864"/>
            <a:ext cx="888274" cy="143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4000" u="sng" dirty="0" smtClean="0">
                <a:solidFill>
                  <a:schemeClr val="tx1"/>
                </a:solidFill>
                <a:effectLst/>
              </a:rPr>
            </a:br>
            <a:endParaRPr lang="en-US" sz="4000" u="sng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u="sng" dirty="0" smtClean="0">
              <a:effectLst/>
            </a:endParaRPr>
          </a:p>
          <a:p>
            <a:pPr eaLnBrk="1" hangingPunct="1"/>
            <a:endParaRPr lang="en-US" u="sng" dirty="0" smtClean="0">
              <a:effectLst/>
            </a:endParaRPr>
          </a:p>
          <a:p>
            <a:pPr eaLnBrk="1" hangingPunct="1"/>
            <a:endParaRPr lang="en-US" u="sng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         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REVERSIBLE  CELL INJURY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08000" y="4953001"/>
            <a:ext cx="1168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Functional &amp; Morphological changes are reversible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0358846" cy="6836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dirty="0" err="1" smtClean="0"/>
              <a:t>Ultrastructural</a:t>
            </a:r>
            <a:r>
              <a:rPr lang="en-US" dirty="0" smtClean="0"/>
              <a:t> changes of reversible cell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4495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Plasma membrane alterations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blebbing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blunting or distortion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microvilli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loosening of intercellular attachments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Mitochondrial changes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swelling &amp;   appearance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rich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amorphous    densities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 dilation with detachment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uclear alterations- 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clumping of chromatin.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901646" cy="6858000"/>
          </a:xfrm>
        </p:spPr>
        <p:txBody>
          <a:bodyPr/>
          <a:lstStyle/>
          <a:p>
            <a:pPr>
              <a:defRPr/>
            </a:pPr>
            <a:endParaRPr lang="en-US" sz="2400" dirty="0" smtClean="0"/>
          </a:p>
          <a:p>
            <a:pPr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MORPHOLOGY OF REVERSIBLE CELL INJURY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Cellular swelling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- Fatty change</a:t>
            </a:r>
          </a:p>
          <a:p>
            <a:pPr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- Hyaline change</a:t>
            </a:r>
          </a:p>
          <a:p>
            <a:pPr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change</a:t>
            </a:r>
          </a:p>
          <a:p>
            <a:pPr>
              <a:buFont typeface="Wingdings" pitchFamily="2" charset="2"/>
              <a:buNone/>
              <a:defRPr/>
            </a:pPr>
            <a:endParaRPr lang="en-US" sz="3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634"/>
            <a:ext cx="10123714" cy="1590766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CELLULAR SWELLING/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HYDROPIC CHANGE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VACUOLAR DEGENERATION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600200"/>
            <a:ext cx="8882743" cy="5257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first manifestation of almost all forms of injury to cells.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Accumulation of water within the cytoplasm of the cell</a:t>
            </a:r>
          </a:p>
          <a:p>
            <a:pPr>
              <a:buNone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Etiology 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Toxins –bacterial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Chemicals 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Pyrexia </a:t>
            </a:r>
          </a:p>
          <a:p>
            <a:pPr>
              <a:defRPr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Ischaemia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IV- saline, hypertonic glucose -excess</a:t>
            </a:r>
          </a:p>
          <a:p>
            <a:pPr>
              <a:defRPr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49977"/>
            <a:ext cx="9054495" cy="45913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 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causes some pallor, increased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turgor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increase in weight of the organ.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Microscopic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difficult to appreciate with the light microscope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small, clear vacuoles within the cytoplasm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distended and pinched-off segments of the ER,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blebs,pale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nucleus.</a:t>
            </a:r>
            <a:endParaRPr lang="en-US" sz="32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9289" y="888274"/>
            <a:ext cx="8153459" cy="5153751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Fatty change/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steatosis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371600"/>
            <a:ext cx="8961120" cy="5486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Abnormal accumulation of triglycerides within the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manifested by the appearance of lipid vacuoles in the cytoplasm.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seen in cells participating in fat metabolism 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hepatocytes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and  in myocardial cells, muscles &amp; kidney.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show increased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staining.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60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Nature and Severity of Injurious Stimulus </a:t>
                      </a:r>
                      <a:endParaRPr lang="en-US" sz="2200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          Cellular Response</a:t>
                      </a:r>
                      <a:endParaRPr lang="en-US" sz="22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85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2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Altered physiologic stimuli</a:t>
                      </a: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n-US" sz="2200" b="1" u="sng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 </a:t>
                      </a: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demand</a:t>
                      </a:r>
                      <a:r>
                        <a:rPr lang="en-US" sz="22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stimulation</a:t>
                      </a: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                                     </a:t>
                      </a:r>
                    </a:p>
                    <a:p>
                      <a:pPr>
                        <a:defRPr/>
                      </a:pP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nutrients, stimulation</a:t>
                      </a:r>
                    </a:p>
                    <a:p>
                      <a:pPr>
                        <a:defRPr/>
                      </a:pPr>
                      <a:r>
                        <a:rPr lang="en-US" sz="2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C/C irritation (chemical or physical)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2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Cellular adaptations:</a:t>
                      </a:r>
                    </a:p>
                    <a:p>
                      <a:r>
                        <a:rPr lang="en-US" sz="2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- </a:t>
                      </a: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Hyperplasia, hypertrophy</a:t>
                      </a:r>
                    </a:p>
                    <a:p>
                      <a:r>
                        <a:rPr lang="en-US" sz="2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-Atrophy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- </a:t>
                      </a:r>
                      <a:r>
                        <a:rPr lang="en-US" sz="22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Metaplasia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4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O2 </a:t>
                      </a:r>
                      <a:r>
                        <a:rPr lang="en-US" sz="2400" b="1" u="sng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supply;injury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24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infection </a:t>
                      </a:r>
                    </a:p>
                    <a:p>
                      <a:pPr>
                        <a:defRPr/>
                      </a:pP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Acute and self-limited                                                                Progressive and severe (DNA damage)</a:t>
                      </a:r>
                    </a:p>
                    <a:p>
                      <a:pPr>
                        <a:defRPr/>
                      </a:pP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Mild chronic injury                          </a:t>
                      </a:r>
                      <a:endParaRPr lang="en-US" sz="2200" b="1" u="sng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</a:t>
                      </a:r>
                      <a:endParaRPr 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Cell injury: </a:t>
                      </a:r>
                    </a:p>
                    <a:p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- </a:t>
                      </a: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Acute reversible injury</a:t>
                      </a:r>
                    </a:p>
                    <a:p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-Irreversible injury  - cell death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Necrosis, Apoptosis </a:t>
                      </a:r>
                      <a:endParaRPr lang="en-US" sz="2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-Sub cellular alterations in various</a:t>
                      </a:r>
                    </a:p>
                    <a:p>
                      <a:pPr>
                        <a:defRPr/>
                      </a:pPr>
                      <a:r>
                        <a:rPr lang="en-US" sz="2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organelles                                                                                  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8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Metabolic alterations </a:t>
                      </a:r>
                    </a:p>
                    <a:p>
                      <a:pPr>
                        <a:defRPr/>
                      </a:pPr>
                      <a:r>
                        <a:rPr lang="en-US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genetic or acquired</a:t>
                      </a:r>
                      <a:endParaRPr 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24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Intracellular accumulations</a:t>
                      </a:r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>
                        <a:defRPr/>
                      </a:pPr>
                      <a:r>
                        <a:rPr lang="en-US" sz="2200" b="1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calcification</a:t>
                      </a:r>
                    </a:p>
                    <a:p>
                      <a:endParaRPr lang="en-US" sz="2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7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Prolonged life span with cumulative </a:t>
                      </a:r>
                      <a:r>
                        <a:rPr lang="en-US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sublethal</a:t>
                      </a:r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injury</a:t>
                      </a:r>
                    </a:p>
                    <a:p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Cellular aging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Up Arrow 2"/>
          <p:cNvSpPr/>
          <p:nvPr/>
        </p:nvSpPr>
        <p:spPr bwMode="auto">
          <a:xfrm>
            <a:off x="508000" y="1143000"/>
            <a:ext cx="101600" cy="228600"/>
          </a:xfrm>
          <a:prstGeom prst="up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8215" name="Down Arrow 3"/>
          <p:cNvSpPr>
            <a:spLocks noChangeArrowheads="1"/>
          </p:cNvSpPr>
          <p:nvPr/>
        </p:nvSpPr>
        <p:spPr bwMode="auto">
          <a:xfrm>
            <a:off x="445588" y="1458685"/>
            <a:ext cx="129178" cy="23948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Down Arrow 5"/>
          <p:cNvSpPr/>
          <p:nvPr/>
        </p:nvSpPr>
        <p:spPr bwMode="auto">
          <a:xfrm>
            <a:off x="239486" y="2316480"/>
            <a:ext cx="101600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Fatty change -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94115"/>
            <a:ext cx="8596668" cy="414724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Obesity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DM</a:t>
            </a:r>
          </a:p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Hyperlipidaemia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Alcohol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Starvation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c/c disease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Toxins- drugs, chemicals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hypoxia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Morphology of Fatty liver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9096103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 –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enlarged ,yellow, soft &amp;  greasy to touch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Microscopical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first -   vacuoles in the cytoplasm around nucleus.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Later – vacuoles coalesce, nucleus displace to periphery.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Special stains – Sudan IV, Oil red O – Fat takes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orange red color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Fatty change</a:t>
            </a:r>
            <a:endParaRPr lang="en-US" dirty="0"/>
          </a:p>
        </p:txBody>
      </p:sp>
      <p:pic>
        <p:nvPicPr>
          <p:cNvPr id="2050" name="Picture 2" descr="C:\Users\Dept.Of Pathology\Desktop\Fatty_change_liver_-_Lipid_steatosis_1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72937" y="2133462"/>
            <a:ext cx="4989082" cy="3632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ffectLst/>
              </a:rPr>
              <a:t>Hyaline change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711235"/>
            <a:ext cx="8596668" cy="433012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pale,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homogeneous glassy appearance seen in histological specimens.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Glassy amorphous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proteinaceaous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material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Types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- Intracellular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- Extracellular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ffectLst/>
              </a:rPr>
              <a:t>Extra cellular</a:t>
            </a:r>
            <a:br>
              <a:rPr lang="en-US" sz="4000" smtClean="0">
                <a:effectLst/>
              </a:rPr>
            </a:br>
            <a:endParaRPr lang="en-US" sz="4000" smtClean="0">
              <a:effectLst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9200606" cy="44958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effects collagen &amp;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fibers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;   DM-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glomeruli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islets  .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HTN, arteriosclerosis-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arteioles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&amp;  media of small arteries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Extracellular hyaline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625840" cy="4495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Hyaline degeneration in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Leiomyomas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uterus.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Hyalinised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old scar  of fibro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collagenous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tissues.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Hyaline arteriosclerosis is renal vessels in hypertension and diabetes mellitus.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Hyalinised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chronic 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glomerulonephritis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Intracellular Hyaline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306287"/>
            <a:ext cx="8934996" cy="5551714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Intracellular hyaline is  seen in epithelial cells.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7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Hyaline droplets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proximal tubular epithelial cells in cases of excessive  </a:t>
            </a:r>
            <a:r>
              <a:rPr lang="en-US" sz="7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reabsorption</a:t>
            </a:r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plasma proteins.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7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Mallory’s hyaline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aggregates of intermediate filaments in the </a:t>
            </a:r>
            <a:r>
              <a:rPr lang="en-US" sz="7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hepatocytes</a:t>
            </a:r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alcoholic liver cell injury.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7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Russell bodies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</a:t>
            </a:r>
            <a:r>
              <a:rPr lang="en-US" sz="7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Rough ER  of the plasma cells.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7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Nuclear or </a:t>
            </a:r>
            <a:r>
              <a:rPr lang="en-US" sz="7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7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hyaline inclusions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seen in some viral infections.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Mallory’s hyaline</a:t>
            </a:r>
            <a:endParaRPr lang="en-US" dirty="0"/>
          </a:p>
        </p:txBody>
      </p:sp>
      <p:pic>
        <p:nvPicPr>
          <p:cNvPr id="3074" name="Picture 2" descr="C:\Users\Dept.Of Pathology\Desktop\Mallory_Hyaline_(861273192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309" y="2216077"/>
            <a:ext cx="5041986" cy="3354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effectLst/>
              </a:rPr>
              <a:t>Mucoid change</a:t>
            </a:r>
            <a:br>
              <a:rPr lang="en-US" sz="4000" smtClean="0">
                <a:effectLst/>
              </a:rPr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22514" y="1672047"/>
            <a:ext cx="9013372" cy="43693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Excessive production of mucin by lining epithelium ,m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glands.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Connective tissue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mucin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myxoid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Intra cellular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Extra cellular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Mucoid</a:t>
            </a:r>
            <a:r>
              <a:rPr lang="en-US" dirty="0" smtClean="0"/>
              <a:t> change.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Epithelial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change 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inflammation of mm of GIT ,RES system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obstruction of duct –appendix –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mucoele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Signet rings-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glandular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Cellular adaptations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3669"/>
            <a:ext cx="8596668" cy="4447693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exessive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collection in connective tissue –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myxomatous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degenaration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commonly seen in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fibroma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fibroadenoma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breast.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Mitral &amp;  aortic valves.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57200"/>
            <a:ext cx="10972800" cy="5638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change</a:t>
            </a:r>
          </a:p>
          <a:p>
            <a:pPr eaLnBrk="1" hangingPunct="1">
              <a:buFontTx/>
              <a:buNone/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Ganglion in tendons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Hydatidiform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mole – Chorionic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villi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Myxomatous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degeneration                 Floppy valve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Marfan’s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syndrome                 Aneurysm</a:t>
            </a:r>
          </a:p>
          <a:p>
            <a:pPr eaLnBrk="1" hangingPunct="1"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Neurofibroma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Connective tissue scattered amidst pools of basophilic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mucin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5329646" y="2834640"/>
            <a:ext cx="1201783" cy="1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06240" y="3409406"/>
            <a:ext cx="1240971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Cell injury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2160589"/>
            <a:ext cx="9145935" cy="388077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REVERSIBLE  CELL INJURY  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IRREVERSIBLE CELL INJURY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0" y="853440"/>
            <a:ext cx="9810206" cy="56388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/>
              <a:t>         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Extension of stimuli</a:t>
            </a:r>
          </a:p>
          <a:p>
            <a:pPr algn="ctr" eaLnBrk="1" hangingPunct="1">
              <a:buFontTx/>
              <a:buNone/>
              <a:defRPr/>
            </a:pP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Progression of injury</a:t>
            </a:r>
          </a:p>
          <a:p>
            <a:pPr algn="ctr" eaLnBrk="1" hangingPunct="1">
              <a:buFontTx/>
              <a:buNone/>
              <a:defRPr/>
            </a:pP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Deterioration of cell function</a:t>
            </a:r>
          </a:p>
          <a:p>
            <a:pPr algn="ctr" eaLnBrk="1" hangingPunct="1">
              <a:buFontTx/>
              <a:buNone/>
              <a:defRPr/>
            </a:pP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Alteration of cell structure &amp;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Do not return even if given an opportunity</a:t>
            </a:r>
          </a:p>
          <a:p>
            <a:pPr algn="ctr" eaLnBrk="1" hangingPunct="1">
              <a:buFontTx/>
              <a:buNone/>
              <a:defRPr/>
            </a:pP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IRRIVERSIBLE CELL INJURY</a:t>
            </a:r>
          </a:p>
        </p:txBody>
      </p:sp>
      <p:sp>
        <p:nvSpPr>
          <p:cNvPr id="100356" name="Down Arrow 7"/>
          <p:cNvSpPr>
            <a:spLocks noChangeArrowheads="1"/>
          </p:cNvSpPr>
          <p:nvPr/>
        </p:nvSpPr>
        <p:spPr bwMode="auto">
          <a:xfrm>
            <a:off x="5373188" y="2423160"/>
            <a:ext cx="203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7" name="Down Arrow 8"/>
          <p:cNvSpPr>
            <a:spLocks noChangeArrowheads="1"/>
          </p:cNvSpPr>
          <p:nvPr/>
        </p:nvSpPr>
        <p:spPr bwMode="auto">
          <a:xfrm flipH="1">
            <a:off x="5451565" y="1454331"/>
            <a:ext cx="101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8" name="Down Arrow 9"/>
          <p:cNvSpPr>
            <a:spLocks noChangeArrowheads="1"/>
          </p:cNvSpPr>
          <p:nvPr/>
        </p:nvSpPr>
        <p:spPr bwMode="auto">
          <a:xfrm>
            <a:off x="5347063" y="3363686"/>
            <a:ext cx="203200" cy="533400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9" name="Down Arrow 10"/>
          <p:cNvSpPr>
            <a:spLocks noChangeArrowheads="1"/>
          </p:cNvSpPr>
          <p:nvPr/>
        </p:nvSpPr>
        <p:spPr bwMode="auto">
          <a:xfrm>
            <a:off x="5331097" y="5101046"/>
            <a:ext cx="2032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Mechanism of irreversible cell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914709" cy="4876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Mitochondrial damage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ATP depletion → failure of energy-dependent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cellular functions → necrosis. 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Influx of calcium: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activation of enzymes that damage cellular components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may also trigger apoptosis.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Accumulation of reactive oxygen species: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covalent modification of cellular proteins, lipids, nucleic acids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Mechanism           cont..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3487"/>
            <a:ext cx="8596668" cy="4277876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permeability of cellular membranes: </a:t>
            </a:r>
          </a:p>
          <a:p>
            <a:pPr>
              <a:buNone/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affect plasma membrane,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membranes, mitochondrial membranes; typically culminates in necrosis</a:t>
            </a:r>
          </a:p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Accumulation of damaged DNA and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misfolded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proteins: </a:t>
            </a:r>
          </a:p>
          <a:p>
            <a:pPr>
              <a:buNone/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triggers apoptosis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132872" cy="38807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Damage to cell membrane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Massive Ca influx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Nuclear changes  –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pyknosis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karyolysis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karyorrhexis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Necrosis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- Apoptosis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NECROSIS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9083040" cy="44958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Rapid pathological death of a cell or group of cells in the midst of living tissue.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Accidental or unregulated form of cell death.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from the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degradative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action of  enzymes on lethally injured cells.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Often elicits local inflammatory reactions.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9600" y="0"/>
            <a:ext cx="10972800" cy="144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Morphological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00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- 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severe swelling of mitochondria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 extensive damage to plasma membranes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 swelling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lysosomes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 Massive influx of calcium into the cell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 Nuclear damage </a:t>
            </a:r>
          </a:p>
          <a:p>
            <a:pPr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Cell adaptations are reversible changes in the size ,number, phenotype, metabolic activity, or functions of the cells in response to changes in their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envirioment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Irreversible injury  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9977"/>
            <a:ext cx="8596668" cy="4976949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cell's components are progressively degraded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leakage of cellular enzymes into the extracellular space.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Finally  the dead cells are replaced by large masses  of phospholipids in the form of myelin figures.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are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phagocytosed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by leukocytes or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-  degraded further into fatty acids that may become calcified.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err="1" smtClean="0">
                <a:effectLst/>
                <a:latin typeface="Times New Roman" pitchFamily="18" charset="0"/>
                <a:cs typeface="Times New Roman" pitchFamily="18" charset="0"/>
              </a:rPr>
              <a:t>Microscopical</a:t>
            </a:r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> findings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51314"/>
            <a:ext cx="9845040" cy="3744686"/>
          </a:xfrm>
        </p:spPr>
        <p:txBody>
          <a:bodyPr/>
          <a:lstStyle/>
          <a:p>
            <a:pPr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Light microscopic changes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-↑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eosinophilia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of cell .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-  Homogenous glassy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cytoplasam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–[lack of glycogen 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Vaculated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\ moth eaten-[digestion of organelles]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- Myelin figures-[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masses]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>Electron microscopic changes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endParaRPr lang="en-US" sz="4000" dirty="0" smtClean="0">
              <a:effectLst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874034" cy="44958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-  Discontinuities in plasma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organelle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-  Dilated mitochondria ,amorphous densities </a:t>
            </a:r>
          </a:p>
          <a:p>
            <a:pPr eaLnBrk="1" hangingPunct="1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Disruption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lysosome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200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Nuclear changes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Karyolysis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DNAse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action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basophlia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of  chromatin    fades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Pyknosis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nuclear shrinkage ,↑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basophilia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Karyorrhexis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fragmentation of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pyknotic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Biochemical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SGOT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LDH                 cardiac muscle necrosis.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CPK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CPK – MB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SGPT             liver cell necrosis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CK                skeletal muscle necrosis</a:t>
            </a:r>
            <a:r>
              <a:rPr lang="en-US" dirty="0" smtClean="0"/>
              <a:t>.  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72937" y="4833257"/>
            <a:ext cx="901337" cy="1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20240" y="5447211"/>
            <a:ext cx="1175657" cy="1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2939143" y="2272937"/>
            <a:ext cx="195943" cy="223374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ffectLst/>
              </a:rPr>
              <a:t>Patterns of tissue necrosis</a:t>
            </a:r>
            <a:br>
              <a:rPr lang="en-US" sz="4000" smtClean="0">
                <a:effectLst/>
              </a:rPr>
            </a:br>
            <a:endParaRPr lang="en-US" sz="4000" smtClean="0">
              <a:effectLst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Coagulative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necrosis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Liquefactive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colliquative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necrosis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Caseous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necrosis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Fat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necrosis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Fibrinoid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necrosis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Coagulative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necrosis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endParaRPr lang="en-US" sz="4000" dirty="0" smtClean="0">
              <a:effectLst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93668"/>
            <a:ext cx="9875520" cy="5264331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Common type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Cause – ischemia-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sudden,chemical,bacterial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toxins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Seen in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infarts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of all solid organs except brain    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basic tissue architecture  preserved for several days.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tomb stone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appearnce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Mechanism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Injury causes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denaturation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of proteins   &amp; enzymes, blocks proteolysis.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Organs affected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Heart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Kidney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Spleen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Limb- in dry gangrene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77333" y="1567543"/>
            <a:ext cx="9054495" cy="496388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sz="4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Grossly</a:t>
            </a:r>
            <a:r>
              <a:rPr lang="en-US" sz="4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eaLnBrk="1" hangingPunct="1">
              <a:buFontTx/>
              <a:buNone/>
              <a:defRPr/>
            </a:pPr>
            <a:endParaRPr lang="en-US" sz="41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4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 Swollen, Firm, &amp; pale with loss of normal marking</a:t>
            </a:r>
          </a:p>
          <a:p>
            <a:pPr eaLnBrk="1" hangingPunct="1">
              <a:buFontTx/>
              <a:buNone/>
              <a:defRPr/>
            </a:pPr>
            <a:endParaRPr lang="en-US" sz="41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4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hangingPunct="1">
              <a:buFontTx/>
              <a:buNone/>
              <a:defRPr/>
            </a:pPr>
            <a:r>
              <a:rPr lang="en-US" sz="4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Soft &amp;Yellowish ( Autolysis &amp; </a:t>
            </a:r>
            <a:r>
              <a:rPr lang="en-US" sz="41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Infl</a:t>
            </a:r>
            <a:r>
              <a:rPr lang="en-US" sz="4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)</a:t>
            </a:r>
          </a:p>
          <a:p>
            <a:pPr eaLnBrk="1" hangingPunct="1">
              <a:buFontTx/>
              <a:buNone/>
              <a:defRPr/>
            </a:pPr>
            <a:endParaRPr lang="en-US" sz="41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4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sz="41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Shrunken &amp; pale ( Fibrosis 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115716" name="Down Arrow 6"/>
          <p:cNvSpPr>
            <a:spLocks noChangeArrowheads="1"/>
          </p:cNvSpPr>
          <p:nvPr/>
        </p:nvSpPr>
        <p:spPr bwMode="auto">
          <a:xfrm>
            <a:off x="4647474" y="3296195"/>
            <a:ext cx="2032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17" name="Down Arrow 7"/>
          <p:cNvSpPr>
            <a:spLocks noChangeArrowheads="1"/>
          </p:cNvSpPr>
          <p:nvPr/>
        </p:nvSpPr>
        <p:spPr bwMode="auto">
          <a:xfrm>
            <a:off x="4611189" y="4876800"/>
            <a:ext cx="3048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Microscopic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are swollen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Dead cells retain their outline but indistinctly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Nuclear details are lost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Nucleus - absent or  shows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Karyolysis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 out line  can be recognized ( Tomb stone 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pt.Of Pathology\Desktop\Coagulative_necrosis_in_kidney_tissu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9714" y="1110343"/>
            <a:ext cx="6727372" cy="547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31" y="609600"/>
            <a:ext cx="10541725" cy="1320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ffectLst/>
                <a:latin typeface="Times New Roman" pitchFamily="18" charset="0"/>
                <a:cs typeface="Times New Roman" pitchFamily="18" charset="0"/>
              </a:rPr>
              <a:t>Molecular mechanisms for cellular adaptations.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7622"/>
            <a:ext cx="10972800" cy="388837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effectLst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Adaptations are induced by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direct stimulation of cells by factors produced by the responding cells /other cells in the environment.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By activation of various cell surface receptors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By activation of signaling pathways.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err="1" smtClean="0"/>
              <a:t>Liquefactive</a:t>
            </a:r>
            <a:r>
              <a:rPr lang="en-US" sz="4800" dirty="0" smtClean="0"/>
              <a:t>/</a:t>
            </a:r>
            <a:r>
              <a:rPr lang="en-US" sz="4800" dirty="0" err="1" smtClean="0"/>
              <a:t>colliquative</a:t>
            </a:r>
            <a:r>
              <a:rPr lang="en-US" sz="4800" dirty="0" smtClean="0"/>
              <a:t> necrosis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Seen in focal bacterial &amp; fungal infections, hypoxic death of neurons.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Infection stimulate the accumulation of  Inf. cells &amp; the enzymes of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luecocytes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digest [liquefy ] the tissues.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Affected tissues are converted into a liquid viscous mass.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Affected area soft with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liquified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centre containing necrotic debris.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Micro:</a:t>
            </a:r>
          </a:p>
          <a:p>
            <a:pPr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Cystic space – necrotic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cells,phagocytic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cells,infl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cells, fibroblast 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pt.Of Pathology\Desktop\Liquefactive_necrosis_in_brain_tissu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6651" y="1371600"/>
            <a:ext cx="7093131" cy="4626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Caseous  necrosis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121920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Seen in foci of TB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Cheese like, yellow-white appearance of necrotic areas.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Micro- </a:t>
            </a:r>
          </a:p>
          <a:p>
            <a:pPr eaLnBrk="1" hangingPunct="1"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focus appears as collection of fragmented /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lysed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cells </a:t>
            </a:r>
          </a:p>
          <a:p>
            <a:pPr eaLnBrk="1" hangingPunct="1"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with an amorphous granular appearance.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Tissue architecture is completely obliterated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Surrounded by an inflammatory border.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pt.Of Pathology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6263" y="1541417"/>
            <a:ext cx="4206240" cy="3958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Fat necrosis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0422"/>
            <a:ext cx="9052560" cy="510757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Seen in fat rich locations- breast,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mesentry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etc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 -Trauma, pancreatitis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Focal areas of fat destruction, due to release of activated pancreatic lipases into the substance of pancreas &amp;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peritonial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cavity[a/c pancreatitis]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 enzymes              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liquify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fat cell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Lipases           split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trigyceride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esters to release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fattyacids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fattyacids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calcium             chalky white areas (fat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saponification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 </a:t>
            </a:r>
          </a:p>
          <a:p>
            <a:pPr>
              <a:buNone/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shadowy areas of necrotic fat cells with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basophlic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 deposits, surrounded by inflammatory reaction.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317966" y="2364377"/>
            <a:ext cx="1045028" cy="10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42754" y="2913017"/>
            <a:ext cx="679269" cy="117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45874" y="3879669"/>
            <a:ext cx="796835" cy="65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Fat necrosis- gross</a:t>
            </a:r>
            <a:endParaRPr lang="en-US" dirty="0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1143000"/>
            <a:ext cx="943138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Foci of fat necrosis with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saponification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the mesentery.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areas of white chalky deposits represent calcium soap formation at sites of lipid breakdown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C:\Users\Dept.Of Pathology\Desktop\Fat_necrosis_with_saponific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954" y="2543719"/>
            <a:ext cx="440055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Fibrinoid</a:t>
            </a:r>
            <a:r>
              <a:rPr lang="en-US" dirty="0" smtClean="0"/>
              <a:t> necrosis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9795"/>
            <a:ext cx="8596668" cy="44215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Deposition of fibrin like materials.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Seen in immune reactions involving blood vessels (Ag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complex)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complex + leaked out  fibrin from vessels         amorphous appearance</a:t>
            </a:r>
          </a:p>
          <a:p>
            <a:pPr>
              <a:defRPr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Polyarteritis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nodosa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systemic lupus erythematosus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pt.Of Pathology\Desktop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7543" y="1619793"/>
            <a:ext cx="5434148" cy="3997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4226</Words>
  <Application>Microsoft Office PowerPoint</Application>
  <PresentationFormat>Widescreen</PresentationFormat>
  <Paragraphs>813</Paragraphs>
  <Slides>141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50" baseType="lpstr">
      <vt:lpstr>Arial</vt:lpstr>
      <vt:lpstr>Calibri</vt:lpstr>
      <vt:lpstr>Gisha</vt:lpstr>
      <vt:lpstr>Tahoma</vt:lpstr>
      <vt:lpstr>Times New Roman</vt:lpstr>
      <vt:lpstr>Trebuchet MS</vt:lpstr>
      <vt:lpstr>Wingdings</vt:lpstr>
      <vt:lpstr>Wingdings 3</vt:lpstr>
      <vt:lpstr>Facet</vt:lpstr>
      <vt:lpstr>CELL INJURY </vt:lpstr>
      <vt:lpstr>PowerPoint Presentation</vt:lpstr>
      <vt:lpstr>Causes of cell injury </vt:lpstr>
      <vt:lpstr>Cellular response depends on</vt:lpstr>
      <vt:lpstr>Consequences of cell injury depends on</vt:lpstr>
      <vt:lpstr>PowerPoint Presentation</vt:lpstr>
      <vt:lpstr>Cellular adaptations</vt:lpstr>
      <vt:lpstr>Definition </vt:lpstr>
      <vt:lpstr>Molecular mechanisms for cellular adaptations.</vt:lpstr>
      <vt:lpstr>Adaptations lead to  </vt:lpstr>
      <vt:lpstr> Hyperplasia </vt:lpstr>
      <vt:lpstr>Mechanism  </vt:lpstr>
      <vt:lpstr>Physiological hyperplasia </vt:lpstr>
      <vt:lpstr>Pathological </vt:lpstr>
      <vt:lpstr>BPH – histology </vt:lpstr>
      <vt:lpstr>EFFECTS</vt:lpstr>
      <vt:lpstr>Hypertrophy</vt:lpstr>
      <vt:lpstr>Mechanism </vt:lpstr>
      <vt:lpstr>Pathological </vt:lpstr>
      <vt:lpstr>Muscle hypertrophy</vt:lpstr>
      <vt:lpstr>LVH</vt:lpstr>
      <vt:lpstr>Physiological </vt:lpstr>
      <vt:lpstr>Hypertrophy </vt:lpstr>
      <vt:lpstr>METAPLASIA</vt:lpstr>
      <vt:lpstr>Causes </vt:lpstr>
      <vt:lpstr>Mechanism </vt:lpstr>
      <vt:lpstr> 2 types </vt:lpstr>
      <vt:lpstr>Epithelial metaplasia</vt:lpstr>
      <vt:lpstr>Squamous metaplasia </vt:lpstr>
      <vt:lpstr> Connective tissue metaplasia</vt:lpstr>
      <vt:lpstr>ATROPHY   </vt:lpstr>
      <vt:lpstr>Causes   </vt:lpstr>
      <vt:lpstr>Mechanism </vt:lpstr>
      <vt:lpstr>Types </vt:lpstr>
      <vt:lpstr>Physiological </vt:lpstr>
      <vt:lpstr>Pathological </vt:lpstr>
      <vt:lpstr>Microscopical </vt:lpstr>
      <vt:lpstr>Cell injury </vt:lpstr>
      <vt:lpstr>PowerPoint Presentation</vt:lpstr>
      <vt:lpstr> </vt:lpstr>
      <vt:lpstr>PowerPoint Presentation</vt:lpstr>
      <vt:lpstr>Depletion of ATP</vt:lpstr>
      <vt:lpstr>Effects </vt:lpstr>
      <vt:lpstr>PowerPoint Presentation</vt:lpstr>
      <vt:lpstr>Damage to Mitochondria</vt:lpstr>
      <vt:lpstr>There are two major consequences of mitochondrial damage.</vt:lpstr>
      <vt:lpstr>PowerPoint Presentation</vt:lpstr>
      <vt:lpstr>                  Influx of Calcium </vt:lpstr>
      <vt:lpstr>PowerPoint Presentation</vt:lpstr>
      <vt:lpstr> The role of reactive oxygen species </vt:lpstr>
      <vt:lpstr>Causes for oxidative stress</vt:lpstr>
      <vt:lpstr>Effects  of  ROS</vt:lpstr>
      <vt:lpstr> </vt:lpstr>
      <vt:lpstr>  Ultrastructural changes of reversible cell injury</vt:lpstr>
      <vt:lpstr>PowerPoint Presentation</vt:lpstr>
      <vt:lpstr>CELLULAR SWELLING/ HYDROPIC CHANGE / VACUOLAR DEGENERATION.</vt:lpstr>
      <vt:lpstr>Morphology </vt:lpstr>
      <vt:lpstr>PowerPoint Presentation</vt:lpstr>
      <vt:lpstr>Fatty change/ steatosis</vt:lpstr>
      <vt:lpstr>Fatty change - causes</vt:lpstr>
      <vt:lpstr>Morphology of Fatty liver </vt:lpstr>
      <vt:lpstr>Fatty change</vt:lpstr>
      <vt:lpstr>Hyaline change</vt:lpstr>
      <vt:lpstr>Extra cellular </vt:lpstr>
      <vt:lpstr>Extracellular hyaline</vt:lpstr>
      <vt:lpstr>Intracellular Hyaline</vt:lpstr>
      <vt:lpstr>Mallory’s hyaline</vt:lpstr>
      <vt:lpstr>Mucoid change  </vt:lpstr>
      <vt:lpstr>Mucoid change.</vt:lpstr>
      <vt:lpstr>PowerPoint Presentation</vt:lpstr>
      <vt:lpstr>PowerPoint Presentation</vt:lpstr>
      <vt:lpstr>Cell injury </vt:lpstr>
      <vt:lpstr>IRREVERSIBLE CELL INJURY</vt:lpstr>
      <vt:lpstr>Mechanism of irreversible cell injury</vt:lpstr>
      <vt:lpstr>Mechanism           cont..</vt:lpstr>
      <vt:lpstr>Features </vt:lpstr>
      <vt:lpstr>Types </vt:lpstr>
      <vt:lpstr>NECROSIS </vt:lpstr>
      <vt:lpstr>Morphological changes</vt:lpstr>
      <vt:lpstr>Irreversible injury   cont….</vt:lpstr>
      <vt:lpstr> Microscopical findings  </vt:lpstr>
      <vt:lpstr>Electron microscopic changes </vt:lpstr>
      <vt:lpstr>Biochemical tests</vt:lpstr>
      <vt:lpstr>Patterns of tissue necrosis </vt:lpstr>
      <vt:lpstr>Coagulative necrosis  </vt:lpstr>
      <vt:lpstr>Organs affected </vt:lpstr>
      <vt:lpstr>Morphology </vt:lpstr>
      <vt:lpstr>Microscopic</vt:lpstr>
      <vt:lpstr>PowerPoint Presentation</vt:lpstr>
      <vt:lpstr>Liquefactive/colliquative necrosis</vt:lpstr>
      <vt:lpstr>Morphology </vt:lpstr>
      <vt:lpstr>PowerPoint Presentation</vt:lpstr>
      <vt:lpstr>Caseous  necrosis </vt:lpstr>
      <vt:lpstr>PowerPoint Presentation</vt:lpstr>
      <vt:lpstr>Fat necrosis</vt:lpstr>
      <vt:lpstr>pathogenesis</vt:lpstr>
      <vt:lpstr>Fat necrosis- gross</vt:lpstr>
      <vt:lpstr>Fibrinoid necrosis</vt:lpstr>
      <vt:lpstr>PowerPoint Presentation</vt:lpstr>
      <vt:lpstr>PowerPoint Presentation</vt:lpstr>
      <vt:lpstr>APOPTOSIS “ programmed cell death"</vt:lpstr>
      <vt:lpstr>Causes of Apoptosis</vt:lpstr>
      <vt:lpstr>PowerPoint Presentation</vt:lpstr>
      <vt:lpstr>Pathologic states</vt:lpstr>
      <vt:lpstr>Mechanisms of Apoptosis</vt:lpstr>
      <vt:lpstr>Molecular mechanism </vt:lpstr>
      <vt:lpstr>PowerPoint Presentation</vt:lpstr>
      <vt:lpstr>mitochondrial pathway</vt:lpstr>
      <vt:lpstr>PowerPoint Presentation</vt:lpstr>
      <vt:lpstr>The Death Receptor (Extrinsic) pathway</vt:lpstr>
      <vt:lpstr>Morphology</vt:lpstr>
      <vt:lpstr>Features of Necrosis and Apoptosis </vt:lpstr>
      <vt:lpstr>GANGRENE</vt:lpstr>
      <vt:lpstr>PowerPoint Presentation</vt:lpstr>
      <vt:lpstr>PowerPoint Presentation</vt:lpstr>
      <vt:lpstr>DRY </vt:lpstr>
      <vt:lpstr>Morphology </vt:lpstr>
      <vt:lpstr>Gangrene-dry </vt:lpstr>
      <vt:lpstr>WET GANGRENE </vt:lpstr>
      <vt:lpstr>PowerPoint Presentation</vt:lpstr>
      <vt:lpstr>Morphology </vt:lpstr>
      <vt:lpstr>Wet gangrene </vt:lpstr>
      <vt:lpstr>GAS GANGRENE</vt:lpstr>
      <vt:lpstr>GAS GANGRENE </vt:lpstr>
      <vt:lpstr>Morphology </vt:lpstr>
      <vt:lpstr>Gas gangrene </vt:lpstr>
      <vt:lpstr>SPECIFIC GANGRENES</vt:lpstr>
      <vt:lpstr>NOMA</vt:lpstr>
      <vt:lpstr>NECROTIZING FASCIITIS</vt:lpstr>
      <vt:lpstr>NECROTIZING FASCIITIS</vt:lpstr>
      <vt:lpstr>FOURNIER GANGRENE</vt:lpstr>
      <vt:lpstr>FOURNIER GANGRENE</vt:lpstr>
      <vt:lpstr>Meleney's synergistic gangrene </vt:lpstr>
      <vt:lpstr>CALCIFICATION</vt:lpstr>
      <vt:lpstr>DYSTROPHIC</vt:lpstr>
      <vt:lpstr>Pathogenesis </vt:lpstr>
      <vt:lpstr>Morphology </vt:lpstr>
      <vt:lpstr>METASTATIC   CALCIFICATION </vt:lpstr>
      <vt:lpstr>Etiology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AND MICROBIOLOGY</dc:title>
  <dc:creator>Ajith</dc:creator>
  <cp:lastModifiedBy>Lib Lab One</cp:lastModifiedBy>
  <cp:revision>151</cp:revision>
  <dcterms:created xsi:type="dcterms:W3CDTF">2017-07-16T16:26:09Z</dcterms:created>
  <dcterms:modified xsi:type="dcterms:W3CDTF">2019-09-23T10:27:34Z</dcterms:modified>
</cp:coreProperties>
</file>